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sldIdLst>
    <p:sldId id="256" r:id="rId2"/>
    <p:sldId id="258" r:id="rId3"/>
    <p:sldId id="257" r:id="rId4"/>
    <p:sldId id="259" r:id="rId5"/>
    <p:sldId id="264" r:id="rId6"/>
    <p:sldId id="263" r:id="rId7"/>
    <p:sldId id="260" r:id="rId8"/>
    <p:sldId id="261" r:id="rId9"/>
    <p:sldId id="266" r:id="rId10"/>
    <p:sldId id="267" r:id="rId11"/>
    <p:sldId id="268" r:id="rId12"/>
    <p:sldId id="269" r:id="rId13"/>
    <p:sldId id="262" r:id="rId1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48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492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2031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35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86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3439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936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406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0763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421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536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B316FD6-FA76-4C56-965E-51CC3D777CCA}" type="datetimeFigureOut">
              <a:rPr lang="et-EE" smtClean="0"/>
              <a:t>19.11.2019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77E891B-189E-4FBF-84CC-BF29B0530F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108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236251"/>
          </a:xfrm>
        </p:spPr>
        <p:txBody>
          <a:bodyPr>
            <a:normAutofit/>
          </a:bodyPr>
          <a:lstStyle/>
          <a:p>
            <a:r>
              <a:rPr lang="et-EE" sz="5400" dirty="0" smtClean="0"/>
              <a:t>Süsteem ja võrgustik lapse ümber </a:t>
            </a:r>
            <a:endParaRPr lang="et-EE" sz="5400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 smtClean="0"/>
              <a:t>Helmer Hallik</a:t>
            </a:r>
          </a:p>
          <a:p>
            <a:r>
              <a:rPr lang="et-EE" dirty="0" smtClean="0"/>
              <a:t>Kagu politseijaoskonna juht </a:t>
            </a:r>
          </a:p>
          <a:p>
            <a:endParaRPr lang="et-EE" dirty="0" smtClean="0"/>
          </a:p>
          <a:p>
            <a:r>
              <a:rPr lang="et-EE" dirty="0" smtClean="0"/>
              <a:t>20.11.2019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8641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Koosloome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3000" y="2857500"/>
            <a:ext cx="9872871" cy="3238500"/>
          </a:xfrm>
        </p:spPr>
        <p:txBody>
          <a:bodyPr/>
          <a:lstStyle/>
          <a:p>
            <a:r>
              <a:rPr lang="et-EE" sz="2800" dirty="0"/>
              <a:t>... on teenuste arendamine ja osutamine erinevate osapoolte võrdsete ning retsiprooksete koostöösuhete kaudu. Erinevateks osapoolteks on professionaalid, teenust kasutavad inimesed, nende pereliikmed, kuid ka </a:t>
            </a:r>
            <a:r>
              <a:rPr lang="et-EE" sz="2800" dirty="0" smtClean="0"/>
              <a:t>naabrid</a:t>
            </a:r>
            <a:r>
              <a:rPr lang="et-EE" sz="2800" dirty="0"/>
              <a:t>, </a:t>
            </a:r>
            <a:r>
              <a:rPr lang="et-EE" sz="2800" dirty="0" smtClean="0"/>
              <a:t>kogukonnad (</a:t>
            </a:r>
            <a:r>
              <a:rPr lang="et-EE" sz="2800" dirty="0" err="1"/>
              <a:t>Slade</a:t>
            </a:r>
            <a:r>
              <a:rPr lang="et-EE" sz="2800" dirty="0"/>
              <a:t>, </a:t>
            </a:r>
            <a:r>
              <a:rPr lang="et-EE" sz="2800" dirty="0" err="1"/>
              <a:t>Oades</a:t>
            </a:r>
            <a:r>
              <a:rPr lang="et-EE" sz="2800" dirty="0"/>
              <a:t>, </a:t>
            </a:r>
            <a:r>
              <a:rPr lang="et-EE" sz="2800" dirty="0" err="1"/>
              <a:t>Jarden</a:t>
            </a:r>
            <a:r>
              <a:rPr lang="et-EE" sz="2800" dirty="0"/>
              <a:t>, 2017</a:t>
            </a:r>
            <a:r>
              <a:rPr lang="et-EE" sz="2800" dirty="0" smtClean="0"/>
              <a:t>).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78470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Koosloomine 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Lasta </a:t>
            </a:r>
            <a:r>
              <a:rPr lang="et-EE" b="1" dirty="0"/>
              <a:t>barjäärid </a:t>
            </a:r>
            <a:r>
              <a:rPr lang="et-EE" b="1" dirty="0" smtClean="0"/>
              <a:t>madalaks  </a:t>
            </a:r>
            <a:r>
              <a:rPr lang="et-EE" dirty="0" smtClean="0"/>
              <a:t>- Lasta </a:t>
            </a:r>
            <a:r>
              <a:rPr lang="et-EE" dirty="0"/>
              <a:t>piire professionaalide, teenuste pakkujate ja kasutajate vahel madalaks, tuua kõrvale kodaniku/kogukonnaliikme </a:t>
            </a:r>
            <a:r>
              <a:rPr lang="et-EE" dirty="0" smtClean="0"/>
              <a:t>vastutus. </a:t>
            </a:r>
            <a:r>
              <a:rPr lang="et-EE" dirty="0"/>
              <a:t>M</a:t>
            </a:r>
            <a:r>
              <a:rPr lang="et-EE" dirty="0" smtClean="0"/>
              <a:t>ärgata </a:t>
            </a:r>
            <a:r>
              <a:rPr lang="et-EE" dirty="0"/>
              <a:t>võimusuhteid ja kuidas võimusuhted mõjutavad teenuse korraldust ja arendamist</a:t>
            </a:r>
          </a:p>
          <a:p>
            <a:r>
              <a:rPr lang="et-EE" b="1" dirty="0" smtClean="0"/>
              <a:t>Märgata </a:t>
            </a:r>
            <a:r>
              <a:rPr lang="et-EE" b="1" dirty="0"/>
              <a:t>ja tuua esile inimeste tugevaid </a:t>
            </a:r>
            <a:r>
              <a:rPr lang="et-EE" b="1" dirty="0" smtClean="0"/>
              <a:t>külgi </a:t>
            </a:r>
            <a:r>
              <a:rPr lang="et-EE" dirty="0" smtClean="0"/>
              <a:t>– Ümber kujundada </a:t>
            </a:r>
            <a:r>
              <a:rPr lang="et-EE" dirty="0"/>
              <a:t>enda ja meid ümbritsevate inimeste </a:t>
            </a:r>
            <a:r>
              <a:rPr lang="et-EE" dirty="0" smtClean="0"/>
              <a:t>mõtlemine</a:t>
            </a:r>
          </a:p>
          <a:p>
            <a:pPr marL="45720" indent="0">
              <a:buNone/>
            </a:pPr>
            <a:r>
              <a:rPr lang="et-EE" dirty="0" smtClean="0"/>
              <a:t>- praegu </a:t>
            </a:r>
            <a:r>
              <a:rPr lang="et-EE" dirty="0"/>
              <a:t>&gt; teenuse kasutaja on passiivne hoolduse, toetuse või muu abi saaja ja “koormaks” süsteemile</a:t>
            </a:r>
          </a:p>
          <a:p>
            <a:pPr marL="45720" indent="0">
              <a:buNone/>
            </a:pPr>
            <a:r>
              <a:rPr lang="et-EE" dirty="0" smtClean="0"/>
              <a:t>- uus </a:t>
            </a:r>
            <a:r>
              <a:rPr lang="et-EE" dirty="0"/>
              <a:t>&gt; teenuse kasutaja, pereliikmed, naabrid, piirkonna inimesed on teenuse korraldamise, kujundamise protsessis ja teenuse </a:t>
            </a:r>
            <a:r>
              <a:rPr lang="et-EE" dirty="0" smtClean="0"/>
              <a:t>kätte toimetamisel </a:t>
            </a:r>
            <a:r>
              <a:rPr lang="et-EE" dirty="0"/>
              <a:t>võrdsed partnerid, väärtuslikud </a:t>
            </a:r>
            <a:r>
              <a:rPr lang="et-EE" dirty="0" err="1" smtClean="0"/>
              <a:t>panustajad</a:t>
            </a:r>
            <a:r>
              <a:rPr lang="et-EE" dirty="0" smtClean="0"/>
              <a:t> (</a:t>
            </a:r>
            <a:r>
              <a:rPr lang="et-EE" dirty="0" err="1" smtClean="0"/>
              <a:t>Slade</a:t>
            </a:r>
            <a:r>
              <a:rPr lang="et-EE" dirty="0" smtClean="0"/>
              <a:t>, </a:t>
            </a:r>
            <a:r>
              <a:rPr lang="et-EE" dirty="0" err="1" smtClean="0"/>
              <a:t>Oades</a:t>
            </a:r>
            <a:r>
              <a:rPr lang="et-EE" dirty="0" smtClean="0"/>
              <a:t>, </a:t>
            </a:r>
            <a:r>
              <a:rPr lang="et-EE" dirty="0" err="1" smtClean="0"/>
              <a:t>Jarden</a:t>
            </a:r>
            <a:r>
              <a:rPr lang="et-EE" dirty="0" smtClean="0"/>
              <a:t>, 2017).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01848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Koosloomine 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 smtClean="0"/>
              <a:t>Ehitada </a:t>
            </a:r>
            <a:r>
              <a:rPr lang="et-EE" b="1" dirty="0"/>
              <a:t>lahendused üles inimeste olemasolevatele </a:t>
            </a:r>
            <a:r>
              <a:rPr lang="et-EE" b="1" dirty="0" smtClean="0"/>
              <a:t>võimetele </a:t>
            </a:r>
            <a:r>
              <a:rPr lang="et-EE" dirty="0" smtClean="0"/>
              <a:t>- Julgustada </a:t>
            </a:r>
            <a:r>
              <a:rPr lang="et-EE" dirty="0"/>
              <a:t>inimesi aktiivselt märkama ja kasutama oma juba olemasolevaid oskuseid, tugevusi ja mitte takerduda </a:t>
            </a:r>
            <a:r>
              <a:rPr lang="et-EE" dirty="0" smtClean="0"/>
              <a:t>piirangutesse-puudustesse.</a:t>
            </a:r>
          </a:p>
          <a:p>
            <a:r>
              <a:rPr lang="et-EE" b="1" dirty="0" smtClean="0"/>
              <a:t>Vastastikusus</a:t>
            </a:r>
            <a:r>
              <a:rPr lang="et-EE" dirty="0" smtClean="0"/>
              <a:t> - Luua </a:t>
            </a:r>
            <a:r>
              <a:rPr lang="et-EE" dirty="0"/>
              <a:t>olukordi ja julgustada teenuse kasutajaid arendama retsiprookset suhet professionaalidega ja teiste </a:t>
            </a:r>
            <a:r>
              <a:rPr lang="et-EE" dirty="0" smtClean="0"/>
              <a:t>kogukonnaliikmetega. Astuda </a:t>
            </a:r>
            <a:r>
              <a:rPr lang="et-EE" dirty="0"/>
              <a:t>vastastikuse vastutuse jagamise </a:t>
            </a:r>
            <a:r>
              <a:rPr lang="et-EE" dirty="0" smtClean="0"/>
              <a:t>suhtesse. Anda </a:t>
            </a:r>
            <a:r>
              <a:rPr lang="et-EE" dirty="0"/>
              <a:t>teada ootustest üksteise </a:t>
            </a:r>
            <a:r>
              <a:rPr lang="et-EE" dirty="0" smtClean="0"/>
              <a:t>suhtes.</a:t>
            </a:r>
          </a:p>
          <a:p>
            <a:r>
              <a:rPr lang="et-EE" b="1" dirty="0" smtClean="0"/>
              <a:t>Kogemuste </a:t>
            </a:r>
            <a:r>
              <a:rPr lang="et-EE" b="1" dirty="0"/>
              <a:t>jagamise ja vastastikuse toetuse </a:t>
            </a:r>
            <a:r>
              <a:rPr lang="et-EE" b="1" dirty="0" smtClean="0"/>
              <a:t>võrgustikud </a:t>
            </a:r>
            <a:r>
              <a:rPr lang="et-EE" dirty="0" smtClean="0"/>
              <a:t>- Aidata </a:t>
            </a:r>
            <a:r>
              <a:rPr lang="et-EE" dirty="0"/>
              <a:t>kaasa info ja teadmiste </a:t>
            </a:r>
            <a:r>
              <a:rPr lang="et-EE" dirty="0" smtClean="0"/>
              <a:t>liikumisele. Lõimida </a:t>
            </a:r>
            <a:r>
              <a:rPr lang="et-EE" dirty="0"/>
              <a:t>professionaalsed, personaalsed ja kogemuste jagamise </a:t>
            </a:r>
            <a:r>
              <a:rPr lang="et-EE" dirty="0" smtClean="0"/>
              <a:t>võrgustikud.</a:t>
            </a:r>
            <a:endParaRPr lang="et-EE" dirty="0"/>
          </a:p>
          <a:p>
            <a:r>
              <a:rPr lang="et-EE" b="1" dirty="0" smtClean="0"/>
              <a:t>Soodustada </a:t>
            </a:r>
            <a:r>
              <a:rPr lang="et-EE" b="1" dirty="0"/>
              <a:t>protsessi mitte toimetada kätte </a:t>
            </a:r>
            <a:r>
              <a:rPr lang="et-EE" b="1" dirty="0" smtClean="0"/>
              <a:t>valmislahendus</a:t>
            </a:r>
            <a:r>
              <a:rPr lang="et-EE" dirty="0" smtClean="0"/>
              <a:t> - Võimaldada </a:t>
            </a:r>
            <a:r>
              <a:rPr lang="et-EE" dirty="0"/>
              <a:t>professionaalidel võtta muutuse kiirendi roll (kasutada oma teadmisi), mitte jääda üksnes teenuse </a:t>
            </a:r>
            <a:r>
              <a:rPr lang="et-EE" dirty="0" err="1"/>
              <a:t>osutaja</a:t>
            </a:r>
            <a:r>
              <a:rPr lang="et-EE" dirty="0"/>
              <a:t> rolli </a:t>
            </a:r>
            <a:r>
              <a:rPr lang="et-EE" dirty="0" smtClean="0"/>
              <a:t>juurde (</a:t>
            </a:r>
            <a:r>
              <a:rPr lang="et-EE" dirty="0" err="1"/>
              <a:t>Slade</a:t>
            </a:r>
            <a:r>
              <a:rPr lang="et-EE" dirty="0"/>
              <a:t>, </a:t>
            </a:r>
            <a:r>
              <a:rPr lang="et-EE" dirty="0" err="1"/>
              <a:t>Oades</a:t>
            </a:r>
            <a:r>
              <a:rPr lang="et-EE" dirty="0"/>
              <a:t>, </a:t>
            </a:r>
            <a:r>
              <a:rPr lang="et-EE" dirty="0" err="1"/>
              <a:t>Jarden</a:t>
            </a:r>
            <a:r>
              <a:rPr lang="et-EE" dirty="0"/>
              <a:t>, 2017</a:t>
            </a:r>
            <a:r>
              <a:rPr lang="et-EE" dirty="0" smtClean="0"/>
              <a:t>). </a:t>
            </a:r>
            <a:endParaRPr lang="et-EE" dirty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7505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141838"/>
          </a:xfrm>
        </p:spPr>
        <p:txBody>
          <a:bodyPr>
            <a:normAutofit/>
          </a:bodyPr>
          <a:lstStyle/>
          <a:p>
            <a:pPr algn="ctr"/>
            <a:r>
              <a:rPr lang="et-EE" dirty="0" smtClean="0"/>
              <a:t>Teeme koostööd!</a:t>
            </a:r>
            <a:br>
              <a:rPr lang="et-EE" dirty="0" smtClean="0"/>
            </a:br>
            <a:r>
              <a:rPr lang="et-EE" dirty="0" smtClean="0"/>
              <a:t/>
            </a:r>
            <a:br>
              <a:rPr lang="et-EE" dirty="0" smtClean="0"/>
            </a:br>
            <a:r>
              <a:rPr lang="et-EE" dirty="0" smtClean="0"/>
              <a:t>Aitäh!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1870" y="2827903"/>
            <a:ext cx="3739978" cy="3243384"/>
          </a:xfrm>
        </p:spPr>
      </p:pic>
    </p:spTree>
    <p:extLst>
      <p:ext uri="{BB962C8B-B14F-4D97-AF65-F5344CB8AC3E}">
        <p14:creationId xmlns:p14="http://schemas.microsoft.com/office/powerpoint/2010/main" val="400954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alkiri 6"/>
          <p:cNvSpPr>
            <a:spLocks noGrp="1"/>
          </p:cNvSpPr>
          <p:nvPr>
            <p:ph type="title"/>
          </p:nvPr>
        </p:nvSpPr>
        <p:spPr>
          <a:xfrm>
            <a:off x="1143000" y="930876"/>
            <a:ext cx="9875520" cy="1227438"/>
          </a:xfrm>
        </p:spPr>
        <p:txBody>
          <a:bodyPr/>
          <a:lstStyle/>
          <a:p>
            <a:r>
              <a:rPr lang="et-EE" dirty="0" smtClean="0"/>
              <a:t>Kuidas olemas olla?</a:t>
            </a:r>
            <a:endParaRPr lang="et-EE" dirty="0"/>
          </a:p>
        </p:txBody>
      </p:sp>
      <p:sp>
        <p:nvSpPr>
          <p:cNvPr id="9" name="Sisu kohatäide 8"/>
          <p:cNvSpPr>
            <a:spLocks noGrp="1"/>
          </p:cNvSpPr>
          <p:nvPr>
            <p:ph idx="1"/>
          </p:nvPr>
        </p:nvSpPr>
        <p:spPr>
          <a:xfrm>
            <a:off x="1143000" y="2158314"/>
            <a:ext cx="9872871" cy="368869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t-EE" dirty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 a</a:t>
            </a:r>
            <a:r>
              <a:rPr lang="et-EE" dirty="0" smtClean="0"/>
              <a:t>lati </a:t>
            </a:r>
            <a:r>
              <a:rPr lang="et-EE" dirty="0" smtClean="0"/>
              <a:t>on </a:t>
            </a:r>
            <a:r>
              <a:rPr lang="et-EE" dirty="0" smtClean="0"/>
              <a:t>võimalus?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 teeme sellepärast, et peab?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Millised on lapse ootused?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 </a:t>
            </a:r>
            <a:r>
              <a:rPr lang="et-EE" dirty="0" err="1" smtClean="0"/>
              <a:t>t</a:t>
            </a:r>
            <a:r>
              <a:rPr lang="et-EE" dirty="0" err="1" smtClean="0"/>
              <a:t>aasohvristamist</a:t>
            </a:r>
            <a:r>
              <a:rPr lang="et-EE" dirty="0" smtClean="0"/>
              <a:t> on võimalik vältida?</a:t>
            </a:r>
            <a:endParaRPr lang="et-E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 fookus on abistamise ajal ikka alati paigas?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Kas me anname piisavalt vajalikku teavet toimuva kohta? 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8998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43000" y="298580"/>
            <a:ext cx="9875520" cy="895738"/>
          </a:xfrm>
        </p:spPr>
        <p:txBody>
          <a:bodyPr/>
          <a:lstStyle/>
          <a:p>
            <a:pPr algn="ctr"/>
            <a:r>
              <a:rPr lang="et-EE" dirty="0" smtClean="0"/>
              <a:t>Lapse toetamine</a:t>
            </a:r>
            <a:endParaRPr lang="et-EE" dirty="0"/>
          </a:p>
        </p:txBody>
      </p:sp>
      <p:sp>
        <p:nvSpPr>
          <p:cNvPr id="5" name="Teksti kohatäide 4"/>
          <p:cNvSpPr>
            <a:spLocks noGrp="1"/>
          </p:cNvSpPr>
          <p:nvPr>
            <p:ph type="body" idx="1"/>
          </p:nvPr>
        </p:nvSpPr>
        <p:spPr>
          <a:xfrm>
            <a:off x="1143000" y="1260389"/>
            <a:ext cx="4754880" cy="1109588"/>
          </a:xfrm>
        </p:spPr>
        <p:txBody>
          <a:bodyPr/>
          <a:lstStyle/>
          <a:p>
            <a:pPr algn="ctr"/>
            <a:r>
              <a:rPr lang="et-EE" dirty="0" smtClean="0"/>
              <a:t>SOTSIAALTÖÖ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073" y="2164702"/>
            <a:ext cx="3934734" cy="3590445"/>
          </a:xfrm>
        </p:spPr>
      </p:pic>
      <p:sp>
        <p:nvSpPr>
          <p:cNvPr id="6" name="Teksti kohatäide 5"/>
          <p:cNvSpPr>
            <a:spLocks noGrp="1"/>
          </p:cNvSpPr>
          <p:nvPr>
            <p:ph type="body" sz="quarter" idx="3"/>
          </p:nvPr>
        </p:nvSpPr>
        <p:spPr>
          <a:xfrm>
            <a:off x="6269173" y="1408922"/>
            <a:ext cx="4754880" cy="755780"/>
          </a:xfrm>
        </p:spPr>
        <p:txBody>
          <a:bodyPr/>
          <a:lstStyle/>
          <a:p>
            <a:r>
              <a:rPr lang="et-EE" dirty="0" smtClean="0"/>
              <a:t>TOETAJAD</a:t>
            </a:r>
            <a:endParaRPr lang="et-EE" dirty="0"/>
          </a:p>
        </p:txBody>
      </p:sp>
      <p:sp>
        <p:nvSpPr>
          <p:cNvPr id="7" name="Sisu kohatäide 6"/>
          <p:cNvSpPr>
            <a:spLocks noGrp="1"/>
          </p:cNvSpPr>
          <p:nvPr>
            <p:ph sz="quarter" idx="4"/>
          </p:nvPr>
        </p:nvSpPr>
        <p:spPr>
          <a:xfrm>
            <a:off x="6269173" y="2080726"/>
            <a:ext cx="4754880" cy="4357395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et-EE" sz="1900" dirty="0"/>
          </a:p>
          <a:p>
            <a:r>
              <a:rPr lang="et-EE" sz="1900" dirty="0" smtClean="0"/>
              <a:t>Laiendatud perekond </a:t>
            </a:r>
            <a:r>
              <a:rPr lang="et-EE" sz="1900" dirty="0" smtClean="0"/>
              <a:t>(primaarne võrgustik)</a:t>
            </a:r>
          </a:p>
          <a:p>
            <a:r>
              <a:rPr lang="et-EE" sz="1900" dirty="0"/>
              <a:t>k</a:t>
            </a:r>
            <a:r>
              <a:rPr lang="et-EE" sz="1900" dirty="0" smtClean="0"/>
              <a:t>oolipere (kaasõpilased, õpetajad, sotsiaalpedagoog, koolipsühholoog)</a:t>
            </a:r>
            <a:endParaRPr lang="et-EE" sz="1900" dirty="0"/>
          </a:p>
          <a:p>
            <a:r>
              <a:rPr lang="et-EE" sz="1900" dirty="0" smtClean="0"/>
              <a:t>sotsiaaltöötaja, lastekaitsetöötaja</a:t>
            </a:r>
          </a:p>
          <a:p>
            <a:r>
              <a:rPr lang="et-EE" sz="1900" dirty="0"/>
              <a:t>t</a:t>
            </a:r>
            <a:r>
              <a:rPr lang="et-EE" sz="1900" dirty="0" smtClean="0"/>
              <a:t>ervishoiutöötaja</a:t>
            </a:r>
          </a:p>
          <a:p>
            <a:r>
              <a:rPr lang="et-EE" sz="1900" dirty="0"/>
              <a:t>p</a:t>
            </a:r>
            <a:r>
              <a:rPr lang="et-EE" sz="1900" dirty="0" smtClean="0"/>
              <a:t>sühholoog, terapeut</a:t>
            </a:r>
          </a:p>
          <a:p>
            <a:r>
              <a:rPr lang="et-EE" sz="1900" dirty="0"/>
              <a:t>u</a:t>
            </a:r>
            <a:r>
              <a:rPr lang="et-EE" sz="1900" dirty="0" smtClean="0"/>
              <a:t>urija, piirkonnapolitseinik, patrull</a:t>
            </a:r>
          </a:p>
          <a:p>
            <a:r>
              <a:rPr lang="et-EE" sz="1900" dirty="0"/>
              <a:t>p</a:t>
            </a:r>
            <a:r>
              <a:rPr lang="et-EE" sz="1900" dirty="0" smtClean="0"/>
              <a:t>rokurör</a:t>
            </a:r>
          </a:p>
          <a:p>
            <a:r>
              <a:rPr lang="et-EE" sz="1900" dirty="0"/>
              <a:t>o</a:t>
            </a:r>
            <a:r>
              <a:rPr lang="et-EE" sz="1900" dirty="0" smtClean="0"/>
              <a:t>hvriabitöötaja</a:t>
            </a:r>
          </a:p>
          <a:p>
            <a:r>
              <a:rPr lang="et-EE" sz="1900" dirty="0"/>
              <a:t>t</a:t>
            </a:r>
            <a:r>
              <a:rPr lang="et-EE" sz="1900" dirty="0" smtClean="0"/>
              <a:t>eised toetajad (nt tugiisik, vabatahtlikud, kogemusnõustajad)</a:t>
            </a:r>
          </a:p>
          <a:p>
            <a:r>
              <a:rPr lang="et-EE" sz="1900" dirty="0"/>
              <a:t>k</a:t>
            </a:r>
            <a:r>
              <a:rPr lang="et-EE" sz="1900" dirty="0" smtClean="0"/>
              <a:t>ogukonnad laiemalt</a:t>
            </a:r>
          </a:p>
          <a:p>
            <a:endParaRPr lang="et-EE" sz="1900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3167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43000" y="774357"/>
            <a:ext cx="9875520" cy="1054443"/>
          </a:xfrm>
        </p:spPr>
        <p:txBody>
          <a:bodyPr/>
          <a:lstStyle/>
          <a:p>
            <a:r>
              <a:rPr lang="et-EE" dirty="0" smtClean="0"/>
              <a:t>Koostöö on oluline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663440"/>
          </a:xfrm>
        </p:spPr>
        <p:txBody>
          <a:bodyPr>
            <a:normAutofit/>
          </a:bodyPr>
          <a:lstStyle/>
          <a:p>
            <a:r>
              <a:rPr lang="et-EE" sz="2400" dirty="0"/>
              <a:t>L</a:t>
            </a:r>
            <a:r>
              <a:rPr lang="et-EE" sz="2400" dirty="0" smtClean="0"/>
              <a:t>astekaitseseaduses </a:t>
            </a:r>
            <a:r>
              <a:rPr lang="et-EE" sz="2400" dirty="0"/>
              <a:t>(RT I, 06.12.2014, 1) on öeldud, et lapse õiguste ja heaolu tagamiseks peavad riigi ja kohaliku omavalitsuse ametiasutused ja nende ametiisikud ning avalik-õiguslikud ja eraõiguslikud juriidilised isikud tegema omavahel valdkondade üleselt koostööd. </a:t>
            </a:r>
          </a:p>
          <a:p>
            <a:r>
              <a:rPr lang="et-EE" sz="2400" dirty="0" smtClean="0"/>
              <a:t>Lapse aitamisel on oluline osa võrgustikutööl -  </a:t>
            </a:r>
            <a:r>
              <a:rPr lang="et-EE" sz="2400" dirty="0" err="1"/>
              <a:t>lähivõrgustiku</a:t>
            </a:r>
            <a:r>
              <a:rPr lang="et-EE" sz="2400" dirty="0"/>
              <a:t> ja sekundaarse võrgustiku </a:t>
            </a:r>
            <a:r>
              <a:rPr lang="et-EE" sz="2400" dirty="0" smtClean="0"/>
              <a:t>omavahelisel </a:t>
            </a:r>
            <a:r>
              <a:rPr lang="et-EE" sz="2400" dirty="0"/>
              <a:t>koostööl (</a:t>
            </a:r>
            <a:r>
              <a:rPr lang="et-EE" sz="2400" dirty="0" err="1"/>
              <a:t>Kujundžic</a:t>
            </a:r>
            <a:r>
              <a:rPr lang="et-EE" sz="2400" dirty="0"/>
              <a:t>, </a:t>
            </a:r>
            <a:r>
              <a:rPr lang="et-EE" sz="2400" dirty="0" smtClean="0"/>
              <a:t>2017).</a:t>
            </a:r>
          </a:p>
          <a:p>
            <a:r>
              <a:rPr lang="et-EE" sz="2400" dirty="0"/>
              <a:t>Võrgustikutöö kitsam vorm on koostööle orienteeritud meeskond. Sellisel juhul on spetsialistide kokkusaamise eesmärk – lisaks sidemete </a:t>
            </a:r>
            <a:r>
              <a:rPr lang="et-EE" sz="2400" dirty="0" smtClean="0"/>
              <a:t>loomisele ka </a:t>
            </a:r>
            <a:r>
              <a:rPr lang="et-EE" sz="2400" dirty="0"/>
              <a:t>ühise probleemi lahendamine (van </a:t>
            </a:r>
            <a:r>
              <a:rPr lang="et-EE" sz="2400" dirty="0" err="1"/>
              <a:t>Ewijk</a:t>
            </a:r>
            <a:r>
              <a:rPr lang="et-EE" sz="2400" dirty="0"/>
              <a:t>, 2017</a:t>
            </a:r>
            <a:r>
              <a:rPr lang="et-EE" sz="2400" dirty="0" smtClean="0"/>
              <a:t>).</a:t>
            </a:r>
          </a:p>
          <a:p>
            <a:r>
              <a:rPr lang="et-EE" sz="2400" dirty="0" smtClean="0"/>
              <a:t>Abivajaja </a:t>
            </a:r>
            <a:r>
              <a:rPr lang="et-EE" sz="2400" dirty="0"/>
              <a:t>ja tema lähedaste kaasamine toetab sekkumiste tulemuslikkust, kuid see eeldab professionaalidelt ja teenusekasutajatelt oskusi kontrolli ja võimu jagamisega toime tulla ning tõhusalt koostööd </a:t>
            </a:r>
            <a:r>
              <a:rPr lang="et-EE" sz="2400" dirty="0" smtClean="0"/>
              <a:t>teha (Saia, 2017).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5273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Koostöövormid 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3000" y="2286000"/>
            <a:ext cx="9872871" cy="3810000"/>
          </a:xfrm>
        </p:spPr>
        <p:txBody>
          <a:bodyPr/>
          <a:lstStyle/>
          <a:p>
            <a:pPr lvl="0"/>
            <a:r>
              <a:rPr lang="et-EE" sz="2800" dirty="0" err="1"/>
              <a:t>multidistsiplinaarne</a:t>
            </a:r>
            <a:r>
              <a:rPr lang="et-EE" sz="2800" dirty="0"/>
              <a:t> meeskond (spetsialistid töötavad paralleelselt või külg-külje kõrval, kuid omavaheline suhtlemine on minimaalne);</a:t>
            </a:r>
          </a:p>
          <a:p>
            <a:pPr lvl="0"/>
            <a:r>
              <a:rPr lang="et-EE" sz="2800" dirty="0"/>
              <a:t>interdistsiplinaarne meeskond (praktikud töötavad tihedas koostöö omavahel);</a:t>
            </a:r>
          </a:p>
          <a:p>
            <a:pPr lvl="0"/>
            <a:r>
              <a:rPr lang="et-EE" sz="2800" dirty="0" err="1"/>
              <a:t>transdistsiplinaarne</a:t>
            </a:r>
            <a:r>
              <a:rPr lang="et-EE" sz="2800" dirty="0"/>
              <a:t> meeskond (erinevate erialaspetsialistide töö on omavahel integreeritud</a:t>
            </a:r>
            <a:r>
              <a:rPr lang="et-EE" sz="2800" dirty="0" smtClean="0"/>
              <a:t>) (Saia, 2017).</a:t>
            </a: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839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Koostöö võimalused 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meeskonnatöö: jagatud meeskonnaidentiteet, selgus, vastastikune sõltuvus, integreeritus, jagatud vastutus ja ülesanded (</a:t>
            </a:r>
            <a:r>
              <a:rPr lang="et-EE" dirty="0" err="1"/>
              <a:t>Piqette</a:t>
            </a:r>
            <a:r>
              <a:rPr lang="et-EE" dirty="0"/>
              <a:t>, </a:t>
            </a:r>
            <a:r>
              <a:rPr lang="et-EE" dirty="0" err="1"/>
              <a:t>Reeves</a:t>
            </a:r>
            <a:r>
              <a:rPr lang="et-EE" dirty="0"/>
              <a:t>, </a:t>
            </a:r>
            <a:r>
              <a:rPr lang="et-EE" dirty="0" err="1"/>
              <a:t>LeBlanc</a:t>
            </a:r>
            <a:r>
              <a:rPr lang="et-EE" dirty="0"/>
              <a:t>, 2009);</a:t>
            </a:r>
          </a:p>
          <a:p>
            <a:pPr lvl="0"/>
            <a:r>
              <a:rPr lang="et-EE" dirty="0"/>
              <a:t>koostöö: interprofessionaalse töö nõrgim vorm, puudub jagatud identiteet ja osalejate integreeritus ei ole nii oluline (</a:t>
            </a:r>
            <a:r>
              <a:rPr lang="et-EE" dirty="0" err="1"/>
              <a:t>Delva</a:t>
            </a:r>
            <a:r>
              <a:rPr lang="et-EE" dirty="0"/>
              <a:t> ja </a:t>
            </a:r>
            <a:r>
              <a:rPr lang="et-EE" dirty="0" err="1"/>
              <a:t>Jamieson</a:t>
            </a:r>
            <a:r>
              <a:rPr lang="et-EE" dirty="0"/>
              <a:t>, 2008);</a:t>
            </a:r>
          </a:p>
          <a:p>
            <a:pPr lvl="0"/>
            <a:r>
              <a:rPr lang="et-EE" dirty="0"/>
              <a:t>koordineerimine: jagatakse meeskonnaidentiteeti, kuid partnerite integreeritus ja vastastikune sõltuvus ei ole nii olulised ning ülesanded on ennustatavamad kui koostöö puhul (</a:t>
            </a:r>
            <a:r>
              <a:rPr lang="et-EE" dirty="0" err="1"/>
              <a:t>Giteel</a:t>
            </a:r>
            <a:r>
              <a:rPr lang="et-EE" dirty="0"/>
              <a:t>, </a:t>
            </a:r>
            <a:r>
              <a:rPr lang="et-EE" dirty="0" err="1"/>
              <a:t>Fairfeld</a:t>
            </a:r>
            <a:r>
              <a:rPr lang="et-EE" dirty="0"/>
              <a:t>, </a:t>
            </a:r>
            <a:r>
              <a:rPr lang="et-EE" dirty="0" err="1"/>
              <a:t>Bierbaum</a:t>
            </a:r>
            <a:r>
              <a:rPr lang="et-EE" dirty="0"/>
              <a:t>, Head, Jackson, </a:t>
            </a:r>
            <a:r>
              <a:rPr lang="et-EE" dirty="0" err="1"/>
              <a:t>Kelly</a:t>
            </a:r>
            <a:r>
              <a:rPr lang="et-EE" dirty="0"/>
              <a:t>, </a:t>
            </a:r>
            <a:r>
              <a:rPr lang="et-EE" dirty="0" err="1"/>
              <a:t>Laskin</a:t>
            </a:r>
            <a:r>
              <a:rPr lang="et-EE" dirty="0"/>
              <a:t>, </a:t>
            </a:r>
            <a:r>
              <a:rPr lang="et-EE" dirty="0" err="1"/>
              <a:t>Lipson</a:t>
            </a:r>
            <a:r>
              <a:rPr lang="et-EE" dirty="0"/>
              <a:t>, Silinski, </a:t>
            </a:r>
            <a:r>
              <a:rPr lang="et-EE" dirty="0" err="1"/>
              <a:t>Thorill</a:t>
            </a:r>
            <a:r>
              <a:rPr lang="et-EE" dirty="0"/>
              <a:t>, </a:t>
            </a:r>
            <a:r>
              <a:rPr lang="et-EE" dirty="0" err="1"/>
              <a:t>Zuckermann</a:t>
            </a:r>
            <a:r>
              <a:rPr lang="et-EE" dirty="0"/>
              <a:t>, 2000</a:t>
            </a:r>
            <a:r>
              <a:rPr lang="et-EE" dirty="0" smtClean="0"/>
              <a:t>).</a:t>
            </a:r>
            <a:endParaRPr lang="et-EE" dirty="0"/>
          </a:p>
          <a:p>
            <a:r>
              <a:rPr lang="et-EE" dirty="0"/>
              <a:t>võrgustikutöö: jagatud meeskonnaidentiteet, rollide ja eesmärkide selgus, vastastikune sõltuvus, integreeritus, kuid vastutuse jagamine </a:t>
            </a:r>
            <a:r>
              <a:rPr lang="et-EE" dirty="0" smtClean="0"/>
              <a:t>ei </a:t>
            </a:r>
            <a:r>
              <a:rPr lang="et-EE" dirty="0"/>
              <a:t>ole nii tähtis (</a:t>
            </a:r>
            <a:r>
              <a:rPr lang="et-EE" dirty="0" err="1"/>
              <a:t>Overtveit</a:t>
            </a:r>
            <a:r>
              <a:rPr lang="et-EE" dirty="0"/>
              <a:t>, 1997).</a:t>
            </a:r>
          </a:p>
        </p:txBody>
      </p:sp>
    </p:spTree>
    <p:extLst>
      <p:ext uri="{BB962C8B-B14F-4D97-AF65-F5344CB8AC3E}">
        <p14:creationId xmlns:p14="http://schemas.microsoft.com/office/powerpoint/2010/main" val="32145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40351" y="1070918"/>
            <a:ext cx="9875520" cy="1100987"/>
          </a:xfrm>
        </p:spPr>
        <p:txBody>
          <a:bodyPr/>
          <a:lstStyle/>
          <a:p>
            <a:r>
              <a:rPr lang="et-EE" dirty="0" smtClean="0"/>
              <a:t>Koostöö on imelihtne!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3000" y="2570204"/>
            <a:ext cx="9872871" cy="352579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t-EE" dirty="0"/>
              <a:t>Ü</a:t>
            </a:r>
            <a:r>
              <a:rPr lang="et-EE" dirty="0" smtClean="0"/>
              <a:t>ldiselt </a:t>
            </a:r>
            <a:r>
              <a:rPr lang="et-EE" dirty="0"/>
              <a:t>heaks kiidetud suurema eesmärgi kõrval nõuab koostööprotsess selgeid küsimusi, avatud suhtlemist, hästi organiseeritud protsesse ja õiget fookust (van </a:t>
            </a:r>
            <a:r>
              <a:rPr lang="et-EE" dirty="0" err="1"/>
              <a:t>Ewijk</a:t>
            </a:r>
            <a:r>
              <a:rPr lang="et-EE" dirty="0"/>
              <a:t>, 2018</a:t>
            </a:r>
            <a:r>
              <a:rPr lang="et-EE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Vägivalla </a:t>
            </a:r>
            <a:r>
              <a:rPr lang="et-EE" dirty="0"/>
              <a:t>vastu võideldes on meil koostööd tehes suur soov ohvreid aidata, kuid on takistusi, mis võivad ohvri veel sügavamale </a:t>
            </a:r>
            <a:r>
              <a:rPr lang="et-EE" dirty="0" smtClean="0"/>
              <a:t>auku viia.  Protsessis me </a:t>
            </a:r>
            <a:r>
              <a:rPr lang="et-EE" dirty="0"/>
              <a:t>oleksime abistajatena </a:t>
            </a:r>
            <a:r>
              <a:rPr lang="et-EE" dirty="0" smtClean="0"/>
              <a:t>vahel justkui </a:t>
            </a:r>
            <a:r>
              <a:rPr lang="et-EE" dirty="0"/>
              <a:t>erinevatel „planeetidel“ (</a:t>
            </a:r>
            <a:r>
              <a:rPr lang="et-EE" dirty="0" err="1"/>
              <a:t>Hester</a:t>
            </a:r>
            <a:r>
              <a:rPr lang="et-EE" dirty="0"/>
              <a:t>, 2011).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t-EE" dirty="0" smtClean="0"/>
              <a:t>Tõkked </a:t>
            </a:r>
            <a:r>
              <a:rPr lang="et-EE" dirty="0"/>
              <a:t>koostöös on igasugune tegevus, käitumine või füüsiline korraldus, mis ei lase teisel koostööspartneril end mugavalt tunda, vähendades seeläbi nende suutlikkust suhelda positiivselt ja </a:t>
            </a:r>
            <a:r>
              <a:rPr lang="et-EE" dirty="0" smtClean="0"/>
              <a:t>tulemuslikult (</a:t>
            </a:r>
            <a:r>
              <a:rPr lang="et-EE" dirty="0" err="1" smtClean="0"/>
              <a:t>Moss</a:t>
            </a:r>
            <a:r>
              <a:rPr lang="et-EE" dirty="0" smtClean="0"/>
              <a:t>, 2015). 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94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Tõkked koostöös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>
            <a:normAutofit/>
          </a:bodyPr>
          <a:lstStyle/>
          <a:p>
            <a:r>
              <a:rPr lang="et-EE" dirty="0" smtClean="0"/>
              <a:t>Erinev mõistmine valdkonna olemusest (mis ikkagi on lapse parim huvi?).</a:t>
            </a:r>
          </a:p>
          <a:p>
            <a:r>
              <a:rPr lang="et-EE" dirty="0" smtClean="0"/>
              <a:t>Erinev mõistmine koostööst.</a:t>
            </a:r>
          </a:p>
          <a:p>
            <a:r>
              <a:rPr lang="et-EE" dirty="0" smtClean="0"/>
              <a:t>Erinevad eeldused koostööle tulles (toetutakse kindlatele struktuuridele, organisatsioonidele ja nende lähenemisviisidele) (</a:t>
            </a:r>
            <a:r>
              <a:rPr lang="et-EE" dirty="0" err="1" smtClean="0"/>
              <a:t>Hester</a:t>
            </a:r>
            <a:r>
              <a:rPr lang="et-EE" dirty="0" smtClean="0"/>
              <a:t>, 2011).</a:t>
            </a:r>
            <a:endParaRPr lang="fi-FI" dirty="0"/>
          </a:p>
          <a:p>
            <a:r>
              <a:rPr lang="et-EE" dirty="0" smtClean="0"/>
              <a:t>Ametnike pidev vahetumine, tööjaotuse ähmasus.</a:t>
            </a:r>
            <a:endParaRPr lang="et-EE" dirty="0"/>
          </a:p>
          <a:p>
            <a:r>
              <a:rPr lang="et-EE" dirty="0" smtClean="0"/>
              <a:t>Vabatahtlikus vs riigiasutused.</a:t>
            </a:r>
          </a:p>
          <a:p>
            <a:r>
              <a:rPr lang="et-EE" dirty="0" smtClean="0"/>
              <a:t>Primaarse võrgustikuga mittearvestamine.</a:t>
            </a:r>
          </a:p>
          <a:p>
            <a:r>
              <a:rPr lang="et-EE" dirty="0" smtClean="0"/>
              <a:t>Ametnike liigne koormatus (läbipõlemine!).</a:t>
            </a:r>
          </a:p>
          <a:p>
            <a:r>
              <a:rPr lang="et-EE" dirty="0" smtClean="0"/>
              <a:t>Ametialased tõkked. </a:t>
            </a:r>
            <a:endParaRPr lang="et-EE" dirty="0"/>
          </a:p>
          <a:p>
            <a:pPr marL="45720" indent="0">
              <a:buNone/>
            </a:pP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7132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Ametialased tõkked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0" y="1965960"/>
            <a:ext cx="5029200" cy="3767045"/>
          </a:xfrm>
        </p:spPr>
      </p:pic>
    </p:spTree>
    <p:extLst>
      <p:ext uri="{BB962C8B-B14F-4D97-AF65-F5344CB8AC3E}">
        <p14:creationId xmlns:p14="http://schemas.microsoft.com/office/powerpoint/2010/main" val="4086383887"/>
      </p:ext>
    </p:extLst>
  </p:cSld>
  <p:clrMapOvr>
    <a:masterClrMapping/>
  </p:clrMapOvr>
</p:sld>
</file>

<file path=ppt/theme/theme1.xml><?xml version="1.0" encoding="utf-8"?>
<a:theme xmlns:a="http://schemas.openxmlformats.org/drawingml/2006/main" name="Põhiline">
  <a:themeElements>
    <a:clrScheme name="Voolteks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õhilin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õhilin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Alus</Template>
  <TotalTime>173</TotalTime>
  <Words>812</Words>
  <Application>Microsoft Office PowerPoint</Application>
  <PresentationFormat>Laiekraan</PresentationFormat>
  <Paragraphs>70</Paragraphs>
  <Slides>13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6" baseType="lpstr">
      <vt:lpstr>Arial</vt:lpstr>
      <vt:lpstr>Corbel</vt:lpstr>
      <vt:lpstr>Põhiline</vt:lpstr>
      <vt:lpstr>Süsteem ja võrgustik lapse ümber </vt:lpstr>
      <vt:lpstr>Kuidas olemas olla?</vt:lpstr>
      <vt:lpstr>Lapse toetamine</vt:lpstr>
      <vt:lpstr>Koostöö on oluline</vt:lpstr>
      <vt:lpstr>Koostöövormid I</vt:lpstr>
      <vt:lpstr>Koostöö võimalused II</vt:lpstr>
      <vt:lpstr>Koostöö on imelihtne!</vt:lpstr>
      <vt:lpstr>Tõkked koostöös</vt:lpstr>
      <vt:lpstr>Ametialased tõkked</vt:lpstr>
      <vt:lpstr>Koosloome</vt:lpstr>
      <vt:lpstr>Koosloomine I</vt:lpstr>
      <vt:lpstr>Koosloomine II</vt:lpstr>
      <vt:lpstr>Teeme koostööd!  Aitäh!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Ohvrisõbralik lähenemine politseitöös</dc:title>
  <dc:creator>Helmer Hallik</dc:creator>
  <cp:lastModifiedBy>Helmer Hallik</cp:lastModifiedBy>
  <cp:revision>23</cp:revision>
  <dcterms:created xsi:type="dcterms:W3CDTF">2018-10-23T12:13:23Z</dcterms:created>
  <dcterms:modified xsi:type="dcterms:W3CDTF">2019-11-19T06:23:18Z</dcterms:modified>
</cp:coreProperties>
</file>