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78" r:id="rId4"/>
    <p:sldId id="276" r:id="rId5"/>
    <p:sldId id="262" r:id="rId6"/>
    <p:sldId id="263" r:id="rId7"/>
    <p:sldId id="269" r:id="rId8"/>
    <p:sldId id="279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83"/>
    <p:restoredTop sz="94599"/>
  </p:normalViewPr>
  <p:slideViewPr>
    <p:cSldViewPr snapToGrid="0" snapToObjects="1" showGuides="1">
      <p:cViewPr varScale="1">
        <p:scale>
          <a:sx n="106" d="100"/>
          <a:sy n="106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2D68-2E4B-524F-A232-A6F0F980C50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ED8-75A9-2947-AD2D-6652C9FAD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3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2D68-2E4B-524F-A232-A6F0F980C50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ED8-75A9-2947-AD2D-6652C9FAD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3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2D68-2E4B-524F-A232-A6F0F980C50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ED8-75A9-2947-AD2D-6652C9FAD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2D68-2E4B-524F-A232-A6F0F980C50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ED8-75A9-2947-AD2D-6652C9FAD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2D68-2E4B-524F-A232-A6F0F980C50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ED8-75A9-2947-AD2D-6652C9FAD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0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2D68-2E4B-524F-A232-A6F0F980C50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ED8-75A9-2947-AD2D-6652C9FAD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5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2D68-2E4B-524F-A232-A6F0F980C50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ED8-75A9-2947-AD2D-6652C9FAD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2D68-2E4B-524F-A232-A6F0F980C50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ED8-75A9-2947-AD2D-6652C9FAD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8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2D68-2E4B-524F-A232-A6F0F980C50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ED8-75A9-2947-AD2D-6652C9FAD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7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2D68-2E4B-524F-A232-A6F0F980C50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ED8-75A9-2947-AD2D-6652C9FAD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2D68-2E4B-524F-A232-A6F0F980C50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ED8-75A9-2947-AD2D-6652C9FAD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7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D2D68-2E4B-524F-A232-A6F0F980C50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C6ED8-75A9-2947-AD2D-6652C9FAD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6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>
                <a:latin typeface="Times New Roman" charset="0"/>
                <a:ea typeface="Times New Roman" charset="0"/>
                <a:cs typeface="Times New Roman" charset="0"/>
              </a:rPr>
              <a:t>Kuidas</a:t>
            </a:r>
            <a:r>
              <a:rPr lang="en-US" sz="44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4400" b="1" dirty="0" err="1">
                <a:latin typeface="Times New Roman" charset="0"/>
                <a:ea typeface="Times New Roman" charset="0"/>
                <a:cs typeface="Times New Roman" charset="0"/>
              </a:rPr>
              <a:t>muuta</a:t>
            </a:r>
            <a:r>
              <a:rPr lang="en-US" sz="44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4400" b="1" dirty="0" err="1">
                <a:latin typeface="Times New Roman" charset="0"/>
                <a:ea typeface="Times New Roman" charset="0"/>
                <a:cs typeface="Times New Roman" charset="0"/>
              </a:rPr>
              <a:t>õpetajate</a:t>
            </a:r>
            <a:r>
              <a:rPr lang="en-US" sz="4400" b="1" dirty="0">
                <a:latin typeface="Times New Roman" charset="0"/>
                <a:ea typeface="Times New Roman" charset="0"/>
                <a:cs typeface="Times New Roman" charset="0"/>
              </a:rPr>
              <a:t> ja </a:t>
            </a:r>
            <a:r>
              <a:rPr lang="en-US" sz="4400" b="1" dirty="0" err="1">
                <a:latin typeface="Times New Roman" charset="0"/>
                <a:ea typeface="Times New Roman" charset="0"/>
                <a:cs typeface="Times New Roman" charset="0"/>
              </a:rPr>
              <a:t>lapsevanemate</a:t>
            </a:r>
            <a:r>
              <a:rPr lang="en-US" sz="44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4400" b="1" dirty="0" err="1">
                <a:latin typeface="Times New Roman" charset="0"/>
                <a:ea typeface="Times New Roman" charset="0"/>
                <a:cs typeface="Times New Roman" charset="0"/>
              </a:rPr>
              <a:t>suhtlus</a:t>
            </a:r>
            <a:r>
              <a:rPr lang="en-US" sz="44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4400" b="1" dirty="0" err="1">
                <a:latin typeface="Times New Roman" charset="0"/>
                <a:ea typeface="Times New Roman" charset="0"/>
                <a:cs typeface="Times New Roman" charset="0"/>
              </a:rPr>
              <a:t>sujuvamaks</a:t>
            </a:r>
            <a:r>
              <a:rPr lang="en-US" sz="4400" b="1" dirty="0">
                <a:latin typeface="Times New Roman" charset="0"/>
                <a:ea typeface="Times New Roman" charset="0"/>
                <a:cs typeface="Times New Roman" charset="0"/>
              </a:rPr>
              <a:t>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1505"/>
            <a:ext cx="9144000" cy="2172228"/>
          </a:xfrm>
        </p:spPr>
        <p:txBody>
          <a:bodyPr>
            <a:normAutofit/>
          </a:bodyPr>
          <a:lstStyle/>
          <a:p>
            <a:r>
              <a:rPr lang="en-US" sz="2600" dirty="0" err="1">
                <a:latin typeface="Times New Roman" charset="0"/>
                <a:ea typeface="Times New Roman" charset="0"/>
                <a:cs typeface="Times New Roman" charset="0"/>
              </a:rPr>
              <a:t>Karmen</a:t>
            </a:r>
            <a:r>
              <a:rPr lang="en-US" sz="26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600" dirty="0" err="1">
                <a:latin typeface="Times New Roman" charset="0"/>
                <a:ea typeface="Times New Roman" charset="0"/>
                <a:cs typeface="Times New Roman" charset="0"/>
              </a:rPr>
              <a:t>Palts</a:t>
            </a:r>
            <a:endParaRPr lang="en-US" sz="26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6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32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Kellele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ja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miks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seda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vaja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Õpetajale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sest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vanem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on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oma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lapse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alal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ekspert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Vanemale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sest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õpetaja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on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professionaal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Lapsele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sest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õpetaja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ja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vanema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vaheline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suhtlemine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on lapse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arengu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ja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akadeemilise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edenemise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huvides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85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97392"/>
            <a:ext cx="10515600" cy="1325563"/>
          </a:xfrm>
        </p:spPr>
        <p:txBody>
          <a:bodyPr/>
          <a:lstStyle/>
          <a:p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Mida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vajab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õpetaja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, et last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toetada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motiveerida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õpetada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Infot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lapse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toimimise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mittetoimimise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kohta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kodus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Infot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terviseprobleemide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kohta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mis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võivad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mõjutada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kooliedukust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Infot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õppimisega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kaasnevate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probleemide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kohta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kodus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Suhtlemist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lapsevanemaga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651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Kommunikatsioonieesmärgid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t-EE" b="1" dirty="0">
                <a:latin typeface="Times New Roman" charset="0"/>
                <a:ea typeface="Times New Roman" charset="0"/>
                <a:cs typeface="Times New Roman" charset="0"/>
              </a:rPr>
              <a:t>Teabe saamine </a:t>
            </a:r>
            <a:r>
              <a:rPr lang="et-EE" dirty="0">
                <a:latin typeface="Times New Roman" charset="0"/>
                <a:ea typeface="Times New Roman" charset="0"/>
                <a:cs typeface="Times New Roman" charset="0"/>
              </a:rPr>
              <a:t>ehk </a:t>
            </a:r>
            <a:r>
              <a:rPr lang="et-EE" b="1" dirty="0">
                <a:latin typeface="Times New Roman" charset="0"/>
                <a:ea typeface="Times New Roman" charset="0"/>
                <a:cs typeface="Times New Roman" charset="0"/>
              </a:rPr>
              <a:t>informeeritud olemine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et-EE" b="1" dirty="0">
                <a:latin typeface="Times New Roman" charset="0"/>
                <a:ea typeface="Times New Roman" charset="0"/>
                <a:cs typeface="Times New Roman" charset="0"/>
              </a:rPr>
              <a:t>Teabevahetus</a:t>
            </a:r>
            <a:r>
              <a:rPr lang="et-EE" dirty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r>
              <a:rPr lang="et-EE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t-EE" dirty="0">
                <a:latin typeface="Times New Roman" charset="0"/>
                <a:ea typeface="Times New Roman" charset="0"/>
                <a:cs typeface="Times New Roman" charset="0"/>
              </a:rPr>
              <a:t>kuulamine ja kõnelemine (dialoogis olemine)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et-EE" b="1" dirty="0">
                <a:latin typeface="Times New Roman" charset="0"/>
                <a:ea typeface="Times New Roman" charset="0"/>
                <a:cs typeface="Times New Roman" charset="0"/>
              </a:rPr>
              <a:t>(Usaldus)suhte </a:t>
            </a:r>
            <a:r>
              <a:rPr lang="et-EE" dirty="0">
                <a:latin typeface="Times New Roman" charset="0"/>
                <a:ea typeface="Times New Roman" charset="0"/>
                <a:cs typeface="Times New Roman" charset="0"/>
              </a:rPr>
              <a:t>loomine ja hoidmine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et-EE" b="1" dirty="0">
                <a:latin typeface="Times New Roman" charset="0"/>
                <a:ea typeface="Times New Roman" charset="0"/>
                <a:cs typeface="Times New Roman" charset="0"/>
              </a:rPr>
              <a:t>Kaasamine</a:t>
            </a:r>
            <a:r>
              <a:rPr lang="et-EE" dirty="0">
                <a:latin typeface="Times New Roman" charset="0"/>
                <a:ea typeface="Times New Roman" charset="0"/>
                <a:cs typeface="Times New Roman" charset="0"/>
              </a:rPr>
              <a:t> (läbirääkimistesse, aruteludesse, erinevatesse tegevustesse), </a:t>
            </a:r>
            <a:r>
              <a:rPr lang="et-EE" b="1" dirty="0">
                <a:latin typeface="Times New Roman" charset="0"/>
                <a:ea typeface="Times New Roman" charset="0"/>
                <a:cs typeface="Times New Roman" charset="0"/>
              </a:rPr>
              <a:t>koostöö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et-EE" b="1" dirty="0">
                <a:latin typeface="Times New Roman" charset="0"/>
                <a:ea typeface="Times New Roman" charset="0"/>
                <a:cs typeface="Times New Roman" charset="0"/>
              </a:rPr>
              <a:t>Nõustatud saamine</a:t>
            </a:r>
            <a:r>
              <a:rPr lang="et-EE" dirty="0">
                <a:latin typeface="Times New Roman" charset="0"/>
                <a:ea typeface="Times New Roman" charset="0"/>
                <a:cs typeface="Times New Roman" charset="0"/>
              </a:rPr>
              <a:t> − nõu küsimine, saamine, andmine (ehk nõus­tamine)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et-EE" b="1" dirty="0">
                <a:latin typeface="Times New Roman" charset="0"/>
                <a:ea typeface="Times New Roman" charset="0"/>
                <a:cs typeface="Times New Roman" charset="0"/>
              </a:rPr>
              <a:t>Tagasi- ja edasiside</a:t>
            </a:r>
            <a:r>
              <a:rPr lang="et-EE" dirty="0">
                <a:latin typeface="Times New Roman" charset="0"/>
                <a:ea typeface="Times New Roman" charset="0"/>
                <a:cs typeface="Times New Roman" charset="0"/>
              </a:rPr>
              <a:t> küsimine ja saamine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7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808" y="-3833"/>
            <a:ext cx="7266516" cy="686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49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Vanemate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jaotumine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kommunikatsioonimustrite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järgi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t-EE" sz="2600" dirty="0">
                <a:latin typeface="Times New Roman" charset="0"/>
                <a:ea typeface="Times New Roman" charset="0"/>
                <a:cs typeface="Times New Roman" charset="0"/>
              </a:rPr>
              <a:t>Paindliku kommunikatsioonimustriga vanemaid umbes 13% (osalenutest)</a:t>
            </a:r>
          </a:p>
          <a:p>
            <a:endParaRPr lang="et-EE" sz="26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t-EE" sz="2600" dirty="0">
                <a:latin typeface="Times New Roman" charset="0"/>
                <a:ea typeface="Times New Roman" charset="0"/>
                <a:cs typeface="Times New Roman" charset="0"/>
              </a:rPr>
              <a:t>Passiivse-positiivse kommunikatsioonimustriga vanemaid umbes 20% </a:t>
            </a:r>
          </a:p>
          <a:p>
            <a:endParaRPr lang="et-EE" sz="26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t-EE" sz="2600" dirty="0">
                <a:latin typeface="Times New Roman" charset="0"/>
                <a:ea typeface="Times New Roman" charset="0"/>
                <a:cs typeface="Times New Roman" charset="0"/>
              </a:rPr>
              <a:t>Aktiivse-positiivse kommunikatsioonimustriga vanemaid umbes 28% </a:t>
            </a:r>
          </a:p>
          <a:p>
            <a:endParaRPr lang="et-EE" sz="26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t-EE" sz="2600" dirty="0">
                <a:latin typeface="Times New Roman" charset="0"/>
                <a:ea typeface="Times New Roman" charset="0"/>
                <a:cs typeface="Times New Roman" charset="0"/>
              </a:rPr>
              <a:t>Aktiivse-negatiivse kommunikatsioonimustriga vanemaid umbes 5% (selle grupi esindajaid pigem kirjeldati igas grupis)</a:t>
            </a:r>
          </a:p>
          <a:p>
            <a:endParaRPr lang="et-EE" sz="26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t-EE" sz="2600" dirty="0">
                <a:latin typeface="Times New Roman" charset="0"/>
                <a:ea typeface="Times New Roman" charset="0"/>
                <a:cs typeface="Times New Roman" charset="0"/>
              </a:rPr>
              <a:t>Passiivse-negatiivse kommunikatsioonimustriga vanemaid umbes 33%</a:t>
            </a:r>
            <a:endParaRPr lang="en-US" sz="2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6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86789" y="1690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" t="3126" r="3864" b="4809"/>
          <a:stretch/>
        </p:blipFill>
        <p:spPr bwMode="auto">
          <a:xfrm>
            <a:off x="3420537" y="1328365"/>
            <a:ext cx="5706533" cy="540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86789" y="49672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67" y="197657"/>
            <a:ext cx="10515600" cy="1325563"/>
          </a:xfrm>
        </p:spPr>
        <p:txBody>
          <a:bodyPr/>
          <a:lstStyle/>
          <a:p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Kommunikatsioonibarjäärid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530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Mida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teha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Teadvustada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miks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see on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vajalik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Mõista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miks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see on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mõne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inimese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jaoks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keeruline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Märgata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ja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aidata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tegelda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kommunikatsioonibarjääridega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Võimaldada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õpetajatele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aega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Aidata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meeles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pidada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, et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suheldakse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ikka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lapse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pärast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!</a:t>
            </a:r>
          </a:p>
          <a:p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983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29706"/>
            <a:ext cx="10515600" cy="1325563"/>
          </a:xfrm>
        </p:spPr>
        <p:txBody>
          <a:bodyPr/>
          <a:lstStyle/>
          <a:p>
            <a:pPr algn="ctr"/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Tänan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kuulamast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51692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9976</TotalTime>
  <Words>222</Words>
  <Application>Microsoft Office PowerPoint</Application>
  <PresentationFormat>Laiekraan</PresentationFormat>
  <Paragraphs>46</Paragraphs>
  <Slides>9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Kuidas muuta õpetajate ja lapsevanemate suhtlus sujuvamaks? </vt:lpstr>
      <vt:lpstr>Kellele ja miks seda vaja on?</vt:lpstr>
      <vt:lpstr>Mida vajab õpetaja, et last toetada, motiveerida, õpetada?</vt:lpstr>
      <vt:lpstr>Kommunikatsioonieesmärgid</vt:lpstr>
      <vt:lpstr>PowerPointi esitlus</vt:lpstr>
      <vt:lpstr>Vanemate jaotumine kommunikatsioonimustrite järgi</vt:lpstr>
      <vt:lpstr>Kommunikatsioonibarjäärid</vt:lpstr>
      <vt:lpstr>Mida teha?</vt:lpstr>
      <vt:lpstr>Tänan kuulamast!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Lastevanemate ja õpetajate vaheline kommunikatsioon eesti esimese kooliastme näitel</dc:title>
  <dc:creator>Microsoft Office User</dc:creator>
  <cp:lastModifiedBy>Mart Valner</cp:lastModifiedBy>
  <cp:revision>89</cp:revision>
  <cp:lastPrinted>2019-07-01T11:41:29Z</cp:lastPrinted>
  <dcterms:created xsi:type="dcterms:W3CDTF">2019-06-24T11:04:37Z</dcterms:created>
  <dcterms:modified xsi:type="dcterms:W3CDTF">2019-11-18T19:31:10Z</dcterms:modified>
</cp:coreProperties>
</file>