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/>
              <a:t>Klõpsake juhtslaidi teksti laadide redigeerimiseks</a:t>
            </a:r>
          </a:p>
          <a:p>
            <a:pPr lvl="1" eaLnBrk="1" latinLnBrk="0" hangingPunct="1"/>
            <a:r>
              <a:rPr lang="et-EE"/>
              <a:t>Teine tase</a:t>
            </a:r>
          </a:p>
          <a:p>
            <a:pPr lvl="2" eaLnBrk="1" latinLnBrk="0" hangingPunct="1"/>
            <a:r>
              <a:rPr lang="et-EE"/>
              <a:t>Kolmas tase</a:t>
            </a:r>
          </a:p>
          <a:p>
            <a:pPr lvl="3" eaLnBrk="1" latinLnBrk="0" hangingPunct="1"/>
            <a:r>
              <a:rPr lang="et-EE"/>
              <a:t>Neljas tase</a:t>
            </a:r>
          </a:p>
          <a:p>
            <a:pPr lvl="4" eaLnBrk="1" latinLnBrk="0" hangingPunct="1"/>
            <a:r>
              <a:rPr lang="et-EE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t-EE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/>
              <a:t>Klõpsake juhtslaidi teksti laadide redigeerimiseks</a:t>
            </a:r>
          </a:p>
          <a:p>
            <a:pPr lvl="1" eaLnBrk="1" latinLnBrk="0" hangingPunct="1"/>
            <a:r>
              <a:rPr kumimoji="0" lang="et-EE"/>
              <a:t>Teine tase</a:t>
            </a:r>
          </a:p>
          <a:p>
            <a:pPr lvl="2" eaLnBrk="1" latinLnBrk="0" hangingPunct="1"/>
            <a:r>
              <a:rPr kumimoji="0" lang="et-EE"/>
              <a:t>Kolmas tase</a:t>
            </a:r>
          </a:p>
          <a:p>
            <a:pPr lvl="3" eaLnBrk="1" latinLnBrk="0" hangingPunct="1"/>
            <a:r>
              <a:rPr kumimoji="0" lang="et-EE"/>
              <a:t>Neljas tase</a:t>
            </a:r>
          </a:p>
          <a:p>
            <a:pPr lvl="4" eaLnBrk="1" latinLnBrk="0" hangingPunct="1"/>
            <a:r>
              <a:rPr kumimoji="0" lang="et-EE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14779C-1033-4F4C-BDA4-399384CBFE1F}" type="datetimeFigureOut">
              <a:rPr lang="et-EE" smtClean="0"/>
              <a:pPr/>
              <a:t>18.11.2019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F3B7E7-A0F4-4F06-B18E-D10C0E709AB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/>
              <a:t>Kiusamine kui väärtuste konflikt</a:t>
            </a:r>
            <a:br>
              <a:rPr lang="et-EE" dirty="0"/>
            </a:b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b="1" dirty="0"/>
              <a:t>,,Lapse õigus olla tema ise” </a:t>
            </a:r>
            <a:endParaRPr lang="et-EE" dirty="0"/>
          </a:p>
          <a:p>
            <a:r>
              <a:rPr lang="et-EE" b="1" dirty="0"/>
              <a:t>20. nov. 2019</a:t>
            </a:r>
            <a:br>
              <a:rPr lang="et-EE" b="1" dirty="0"/>
            </a:br>
            <a:r>
              <a:rPr lang="et-EE" dirty="0"/>
              <a:t>Lastekaitse Liidu aastakonverents</a:t>
            </a:r>
            <a:br>
              <a:rPr lang="et-EE" dirty="0"/>
            </a:b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/>
              <a:t>   </a:t>
            </a:r>
          </a:p>
          <a:p>
            <a:pPr>
              <a:buNone/>
            </a:pPr>
            <a:r>
              <a:rPr lang="et-EE" dirty="0"/>
              <a:t>   67% kiusatutest ei andnud kiusamisest koolitöötajale teada, sest</a:t>
            </a:r>
          </a:p>
          <a:p>
            <a:pPr lvl="0"/>
            <a:r>
              <a:rPr lang="et-EE" dirty="0"/>
              <a:t>nad ei arvanud, et koolitöötaja võtaks ses osas midagi ette  - 51%</a:t>
            </a:r>
          </a:p>
          <a:p>
            <a:pPr lvl="0"/>
            <a:r>
              <a:rPr lang="et-EE" dirty="0"/>
              <a:t>nad ei tahtnud, et teatamise tõttu nende LGBT identiteet koolis või kodus teatavaks saaks – 44%</a:t>
            </a:r>
          </a:p>
          <a:p>
            <a:pPr lvl="0"/>
            <a:r>
              <a:rPr lang="et-EE" dirty="0"/>
              <a:t>nad ei arvanud, et see on nii tõsine asi – 43% </a:t>
            </a:r>
          </a:p>
          <a:p>
            <a:pPr lvl="0"/>
            <a:r>
              <a:rPr lang="et-EE" dirty="0"/>
              <a:t>nad häbenesid, tundsid piinlikkust – 28%</a:t>
            </a:r>
          </a:p>
          <a:p>
            <a:pPr lvl="0"/>
            <a:r>
              <a:rPr lang="et-EE" dirty="0"/>
              <a:t>nad kartsid oma turvalisuse pärast – 28%</a:t>
            </a:r>
          </a:p>
          <a:p>
            <a:pPr lvl="0"/>
            <a:endParaRPr lang="et-EE" dirty="0"/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Kellele ma räägin? </a:t>
            </a:r>
            <a:br>
              <a:rPr lang="et-EE" dirty="0"/>
            </a:br>
            <a:r>
              <a:rPr lang="et-EE" dirty="0"/>
              <a:t>LGBT koolinoorte uuring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ausus, </a:t>
            </a:r>
          </a:p>
          <a:p>
            <a:r>
              <a:rPr lang="et-EE" dirty="0"/>
              <a:t>kord ja reeglite austamine, </a:t>
            </a:r>
          </a:p>
          <a:p>
            <a:r>
              <a:rPr lang="et-EE" dirty="0"/>
              <a:t>teiste austamine, </a:t>
            </a:r>
          </a:p>
          <a:p>
            <a:r>
              <a:rPr lang="et-EE" dirty="0"/>
              <a:t>kõigi võrdsed võimalused, </a:t>
            </a:r>
          </a:p>
          <a:p>
            <a:r>
              <a:rPr lang="et-EE" dirty="0"/>
              <a:t>mõttevabadus, </a:t>
            </a:r>
          </a:p>
          <a:p>
            <a:r>
              <a:rPr lang="et-EE" dirty="0"/>
              <a:t>solidaarsus, </a:t>
            </a:r>
          </a:p>
          <a:p>
            <a:r>
              <a:rPr lang="et-EE" dirty="0"/>
              <a:t>õiglus, </a:t>
            </a:r>
          </a:p>
          <a:p>
            <a:r>
              <a:rPr lang="et-EE" dirty="0"/>
              <a:t>sallivus teistsuguse arvamuse ja käitumise suhtes, </a:t>
            </a:r>
          </a:p>
          <a:p>
            <a:r>
              <a:rPr lang="et-EE" dirty="0"/>
              <a:t>edu,    </a:t>
            </a:r>
          </a:p>
          <a:p>
            <a:r>
              <a:rPr lang="et-EE" dirty="0"/>
              <a:t>rikkus, </a:t>
            </a:r>
          </a:p>
          <a:p>
            <a:r>
              <a:rPr lang="et-EE" dirty="0"/>
              <a:t>vabadus teha seda, mida inimene ise tahab, </a:t>
            </a:r>
          </a:p>
          <a:p>
            <a:r>
              <a:rPr lang="et-EE" dirty="0"/>
              <a:t>eneseteostus.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/>
              <a:t>Bullying</a:t>
            </a:r>
            <a:r>
              <a:rPr lang="et-EE" dirty="0"/>
              <a:t> and </a:t>
            </a:r>
            <a:r>
              <a:rPr lang="et-EE" dirty="0" err="1"/>
              <a:t>Moral</a:t>
            </a:r>
            <a:r>
              <a:rPr lang="et-EE" dirty="0"/>
              <a:t> </a:t>
            </a:r>
            <a:r>
              <a:rPr lang="et-EE" dirty="0" err="1"/>
              <a:t>Reasoning</a:t>
            </a:r>
            <a:r>
              <a:rPr lang="et-EE" dirty="0"/>
              <a:t>. </a:t>
            </a:r>
            <a:br>
              <a:rPr lang="et-EE" dirty="0"/>
            </a:br>
            <a:r>
              <a:rPr lang="et-EE" sz="1300" dirty="0"/>
              <a:t>B. </a:t>
            </a:r>
            <a:r>
              <a:rPr lang="et-EE" sz="1300" dirty="0" err="1"/>
              <a:t>Antonella</a:t>
            </a:r>
            <a:r>
              <a:rPr lang="et-EE" sz="1300" dirty="0"/>
              <a:t>, G. </a:t>
            </a:r>
            <a:r>
              <a:rPr lang="et-EE" sz="1300" dirty="0" err="1"/>
              <a:t>Giovanna</a:t>
            </a:r>
            <a:r>
              <a:rPr lang="et-EE" sz="1300" dirty="0"/>
              <a:t>, M. </a:t>
            </a:r>
            <a:r>
              <a:rPr lang="et-EE" sz="1300" dirty="0" err="1"/>
              <a:t>Giannino</a:t>
            </a:r>
            <a:r>
              <a:rPr lang="et-EE" sz="1300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pPr>
              <a:buNone/>
            </a:pPr>
            <a:r>
              <a:rPr lang="et-EE" dirty="0"/>
              <a:t>-   isiklik edu</a:t>
            </a:r>
          </a:p>
          <a:p>
            <a:pPr>
              <a:buFontTx/>
              <a:buChar char="-"/>
            </a:pPr>
            <a:r>
              <a:rPr lang="et-EE" dirty="0"/>
              <a:t> heaolu (rikkus)</a:t>
            </a:r>
          </a:p>
          <a:p>
            <a:pPr>
              <a:buFontTx/>
              <a:buChar char="-"/>
            </a:pPr>
            <a:r>
              <a:rPr lang="et-EE" dirty="0"/>
              <a:t> vabadus teha seda, mida inimene ise tahab.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Kiusaja kesksed väärtused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t-EE" dirty="0"/>
          </a:p>
          <a:p>
            <a:pPr>
              <a:buFontTx/>
              <a:buChar char="-"/>
            </a:pPr>
            <a:r>
              <a:rPr lang="et-EE" dirty="0"/>
              <a:t>teiste austamine, </a:t>
            </a:r>
          </a:p>
          <a:p>
            <a:pPr>
              <a:buFontTx/>
              <a:buChar char="-"/>
            </a:pPr>
            <a:r>
              <a:rPr lang="et-EE" dirty="0"/>
              <a:t>kõigi võrdsed võimalused, </a:t>
            </a:r>
          </a:p>
          <a:p>
            <a:pPr>
              <a:buFontTx/>
              <a:buChar char="-"/>
            </a:pPr>
            <a:r>
              <a:rPr lang="et-EE" dirty="0"/>
              <a:t>mõttevabadus,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solidaarsus, </a:t>
            </a:r>
          </a:p>
          <a:p>
            <a:pPr>
              <a:buFontTx/>
              <a:buChar char="-"/>
            </a:pPr>
            <a:r>
              <a:rPr lang="et-EE" dirty="0"/>
              <a:t>õiglus, </a:t>
            </a:r>
          </a:p>
          <a:p>
            <a:pPr>
              <a:buFontTx/>
              <a:buChar char="-"/>
            </a:pPr>
            <a:r>
              <a:rPr lang="et-EE" dirty="0"/>
              <a:t>sallivus teistsuguse arvamuse ja käitumise suhtes.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Kiusatava ja kõrvalseisjate väärtused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/>
              <a:t>	</a:t>
            </a:r>
          </a:p>
          <a:p>
            <a:pPr>
              <a:buNone/>
            </a:pPr>
            <a:endParaRPr lang="et-EE" dirty="0"/>
          </a:p>
          <a:p>
            <a:pPr>
              <a:lnSpc>
                <a:spcPct val="150000"/>
              </a:lnSpc>
              <a:buNone/>
            </a:pPr>
            <a:r>
              <a:rPr lang="et-EE" dirty="0"/>
              <a:t>	Jumala Vaimu vili on armastus, rõõm, rahu,      pikk meel, lahkus, heatahtlikkus, ustavus,   tasadus ja kasinus. </a:t>
            </a:r>
          </a:p>
          <a:p>
            <a:pPr>
              <a:buNone/>
            </a:pPr>
            <a:r>
              <a:rPr lang="et-EE" i="1" dirty="0"/>
              <a:t>							</a:t>
            </a:r>
            <a:r>
              <a:rPr lang="et-EE" dirty="0"/>
              <a:t>(</a:t>
            </a:r>
            <a:r>
              <a:rPr lang="et-EE" dirty="0" err="1"/>
              <a:t>Gal</a:t>
            </a:r>
            <a:r>
              <a:rPr lang="et-EE" dirty="0"/>
              <a:t> 5:22j)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Vaimu viljad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t-EE" dirty="0"/>
              <a:t>,,Te olete kuulnud, et muistsele põlvele on öeldud:  ,,Sa ei tohi tappa!’’ ja igaüks, kes tapab, peab minema kohtu alla. </a:t>
            </a:r>
          </a:p>
          <a:p>
            <a:pPr>
              <a:lnSpc>
                <a:spcPct val="150000"/>
              </a:lnSpc>
              <a:buNone/>
            </a:pPr>
            <a:r>
              <a:rPr lang="et-EE" dirty="0"/>
              <a:t>    Aga mina ütlen teile: Igaüks, kes oma venna peale vihastab, peab minema kohtu alla, ja kes solvab oma venda halvustava sõnaga, peab aru andma ülemkohtu ees, aga kes ütleb: „Sa igavene lollpea!”, peab minema tulepõrgusse.’’			</a:t>
            </a:r>
          </a:p>
          <a:p>
            <a:pPr>
              <a:buNone/>
            </a:pPr>
            <a:r>
              <a:rPr lang="et-EE" dirty="0"/>
              <a:t>							 (</a:t>
            </a:r>
            <a:r>
              <a:rPr lang="et-EE" dirty="0" err="1"/>
              <a:t>Mt</a:t>
            </a:r>
            <a:r>
              <a:rPr lang="et-EE" dirty="0"/>
              <a:t> 5:21j)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Mäejutlus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t-EE" dirty="0"/>
          </a:p>
          <a:p>
            <a:pPr>
              <a:buNone/>
            </a:pPr>
            <a:endParaRPr lang="et-EE" dirty="0"/>
          </a:p>
          <a:p>
            <a:pPr>
              <a:lnSpc>
                <a:spcPct val="150000"/>
              </a:lnSpc>
              <a:buNone/>
            </a:pPr>
            <a:r>
              <a:rPr lang="et-EE" dirty="0"/>
              <a:t>,,Mida iganes te iganes olete teinud kellele tahes mu          kõige pisematest vendadest, seda te olete teinud mulle.’’ </a:t>
            </a:r>
          </a:p>
          <a:p>
            <a:pPr>
              <a:lnSpc>
                <a:spcPct val="150000"/>
              </a:lnSpc>
              <a:buNone/>
            </a:pPr>
            <a:endParaRPr lang="et-EE" dirty="0"/>
          </a:p>
          <a:p>
            <a:pPr>
              <a:lnSpc>
                <a:spcPct val="150000"/>
              </a:lnSpc>
              <a:buNone/>
            </a:pPr>
            <a:r>
              <a:rPr lang="et-EE" i="1" dirty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t-EE" dirty="0"/>
              <a:t>,,Mida te iganes olete jätnud tegemata kellele tahes mu  kõige pisematest vendadest, seda te olete jätnud tegemata minulegi.’’ </a:t>
            </a:r>
          </a:p>
          <a:p>
            <a:pPr>
              <a:buNone/>
            </a:pPr>
            <a:r>
              <a:rPr lang="et-EE" dirty="0"/>
              <a:t>							(</a:t>
            </a:r>
            <a:r>
              <a:rPr lang="et-EE" dirty="0" err="1"/>
              <a:t>Mt</a:t>
            </a:r>
            <a:r>
              <a:rPr lang="et-EE" dirty="0"/>
              <a:t> 25:40,45)</a:t>
            </a:r>
            <a:r>
              <a:rPr lang="et-EE" b="1" dirty="0"/>
              <a:t> </a:t>
            </a:r>
            <a:endParaRPr lang="et-EE" dirty="0"/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Jumala kohalolu </a:t>
            </a:r>
            <a:br>
              <a:rPr lang="et-EE" dirty="0"/>
            </a:br>
            <a:r>
              <a:rPr lang="et-EE" dirty="0"/>
              <a:t>			pisimaski inimeses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dirty="0"/>
              <a:t>Väärtused on  juhtprintsiibid või standardid, ideaalid või orientiirid, uskumused või veendumused, millele tuginedes me otsustame, mis on elus oluline ning millest me oma tegevuses juhindume. 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VÄÄRTUSED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Väärtused on meie sisemine referentspunkt sellele, mida me peame</a:t>
            </a:r>
          </a:p>
          <a:p>
            <a:pPr>
              <a:buNone/>
            </a:pPr>
            <a:r>
              <a:rPr lang="et-EE" dirty="0"/>
              <a:t>-  heaks, </a:t>
            </a:r>
          </a:p>
          <a:p>
            <a:pPr>
              <a:buNone/>
            </a:pPr>
            <a:r>
              <a:rPr lang="et-EE" dirty="0"/>
              <a:t>-  kasulikuks,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tähtsaks, </a:t>
            </a:r>
          </a:p>
          <a:p>
            <a:pPr>
              <a:buFontTx/>
              <a:buChar char="-"/>
            </a:pPr>
            <a:r>
              <a:rPr lang="et-EE" dirty="0"/>
              <a:t>ilusaks või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ihaldusväärseks.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VÄÄRTUSED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b="1" dirty="0"/>
              <a:t>Kiusamine</a:t>
            </a:r>
            <a:r>
              <a:rPr lang="et-EE" dirty="0"/>
              <a:t> on </a:t>
            </a:r>
            <a:r>
              <a:rPr lang="et-EE" dirty="0" err="1"/>
              <a:t>on</a:t>
            </a:r>
            <a:r>
              <a:rPr lang="et-EE" dirty="0"/>
              <a:t> soovimatu ja pahatahtlik käitumine, kus üks või mitu inimest püüavad teisele haiget teha või teda halvasti tundma panna. </a:t>
            </a:r>
          </a:p>
          <a:p>
            <a:pPr>
              <a:lnSpc>
                <a:spcPct val="150000"/>
              </a:lnSpc>
            </a:pPr>
            <a:r>
              <a:rPr lang="et-EE" dirty="0"/>
              <a:t>Kiusamisele on iseloomulik ebavõrdne jõupositsioon ja korduvus või korduvuse tõenäosus.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KIUSAMINE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t-EE" dirty="0"/>
              <a:t>Uuringus osales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 561     LGBT+ kogukonna noort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   53     </a:t>
            </a:r>
            <a:r>
              <a:rPr lang="et-EE" dirty="0" err="1"/>
              <a:t>transsoolist</a:t>
            </a:r>
            <a:r>
              <a:rPr lang="et-EE" dirty="0"/>
              <a:t> noort.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8.-12. klassi õpilased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keskmine vanus 16 aastat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nii eesti kui ka vene õppekeelega koolid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/>
              <a:t> koolide suurus 500-1000 õpilast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Eesti LGBT+ õpilaste </a:t>
            </a:r>
            <a:br>
              <a:rPr lang="et-EE" dirty="0"/>
            </a:br>
            <a:r>
              <a:rPr lang="et-EE" dirty="0"/>
              <a:t>koolikeskkonna uuring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t-EE" dirty="0"/>
              <a:t>39% tundis end koolis ebaturvaliselt oma seksuaalse orientatsiooni tõttu; </a:t>
            </a:r>
          </a:p>
          <a:p>
            <a:pPr>
              <a:lnSpc>
                <a:spcPct val="150000"/>
              </a:lnSpc>
            </a:pPr>
            <a:r>
              <a:rPr lang="et-EE" dirty="0"/>
              <a:t>28% tundis end koolis ebaturvaliselt omasoolise eneseväljenduse tõttu. </a:t>
            </a:r>
          </a:p>
          <a:p>
            <a:pPr>
              <a:lnSpc>
                <a:spcPct val="150000"/>
              </a:lnSpc>
            </a:pPr>
            <a:r>
              <a:rPr lang="et-EE" dirty="0"/>
              <a:t>31% märkis, et nad on vältinud kehalise kasvatuse tunde ning riietusruume, sest pole tundnud end turvaliselt või on tundnud ebamugavust. </a:t>
            </a:r>
          </a:p>
          <a:p>
            <a:pPr>
              <a:lnSpc>
                <a:spcPct val="150000"/>
              </a:lnSpc>
            </a:pPr>
            <a:r>
              <a:rPr lang="et-EE" dirty="0"/>
              <a:t>19% vastas, et nad väldivad kooli tualettruume. 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Koolikeskkonna turvalisus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t-EE" dirty="0"/>
              <a:t>77% on meelega tegevustest välja jäetud </a:t>
            </a:r>
          </a:p>
          <a:p>
            <a:pPr>
              <a:lnSpc>
                <a:spcPct val="150000"/>
              </a:lnSpc>
            </a:pPr>
            <a:r>
              <a:rPr lang="et-EE" dirty="0"/>
              <a:t>68% on kogenud vaimset vägivalda - mõnitamine, ähvardamine jms </a:t>
            </a:r>
          </a:p>
          <a:p>
            <a:pPr>
              <a:lnSpc>
                <a:spcPct val="150000"/>
              </a:lnSpc>
            </a:pPr>
            <a:r>
              <a:rPr lang="et-EE" dirty="0"/>
              <a:t>66% kohta on levitatud valesid või kuulujutte </a:t>
            </a:r>
          </a:p>
          <a:p>
            <a:pPr>
              <a:lnSpc>
                <a:spcPct val="150000"/>
              </a:lnSpc>
            </a:pPr>
            <a:r>
              <a:rPr lang="et-EE" dirty="0"/>
              <a:t>34% on kogenud seksuaalset ahistamist </a:t>
            </a:r>
          </a:p>
          <a:p>
            <a:pPr>
              <a:lnSpc>
                <a:spcPct val="150000"/>
              </a:lnSpc>
            </a:pPr>
            <a:r>
              <a:rPr lang="et-EE" dirty="0"/>
              <a:t>25% on kogenud küberkiusu </a:t>
            </a:r>
          </a:p>
          <a:p>
            <a:pPr>
              <a:lnSpc>
                <a:spcPct val="150000"/>
              </a:lnSpc>
            </a:pPr>
            <a:r>
              <a:rPr lang="et-EE" dirty="0"/>
              <a:t>20% vara oli tahtlikult kahjustatud </a:t>
            </a:r>
          </a:p>
          <a:p>
            <a:pPr>
              <a:lnSpc>
                <a:spcPct val="150000"/>
              </a:lnSpc>
            </a:pPr>
            <a:r>
              <a:rPr lang="et-EE" dirty="0"/>
              <a:t>19% on kogenud füüsilist vägivalda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KIUSAMINE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dirty="0"/>
              <a:t>57% küsitletutest on kuulnud </a:t>
            </a:r>
            <a:r>
              <a:rPr lang="et-EE" dirty="0" err="1"/>
              <a:t>homofoobseid</a:t>
            </a:r>
            <a:r>
              <a:rPr lang="et-EE" dirty="0"/>
              <a:t> märkuseid kooli õpetajatelt. </a:t>
            </a:r>
          </a:p>
          <a:p>
            <a:pPr>
              <a:lnSpc>
                <a:spcPct val="150000"/>
              </a:lnSpc>
              <a:buNone/>
            </a:pPr>
            <a:endParaRPr lang="et-EE" dirty="0"/>
          </a:p>
          <a:p>
            <a:pPr>
              <a:lnSpc>
                <a:spcPct val="150000"/>
              </a:lnSpc>
            </a:pPr>
            <a:r>
              <a:rPr lang="et-EE" dirty="0"/>
              <a:t>72% neist on kuulnud õpetajatelt negatiivseid kommentaare oma soolise eneseväljenduse kohta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Kes kiusab?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60% kiusamist kogenud küsitletutest vastas, et </a:t>
            </a:r>
            <a:r>
              <a:rPr lang="et-EE" dirty="0" err="1"/>
              <a:t>homofoobseid</a:t>
            </a:r>
            <a:r>
              <a:rPr lang="et-EE" dirty="0"/>
              <a:t> märkusi kuulnud koolitöötajad </a:t>
            </a:r>
            <a:r>
              <a:rPr lang="et-EE" b="1" dirty="0"/>
              <a:t>ei sekku kunagi</a:t>
            </a:r>
            <a:r>
              <a:rPr lang="et-EE" dirty="0"/>
              <a:t>.</a:t>
            </a:r>
          </a:p>
          <a:p>
            <a:pPr>
              <a:lnSpc>
                <a:spcPct val="150000"/>
              </a:lnSpc>
              <a:buNone/>
            </a:pPr>
            <a:endParaRPr lang="et-EE" dirty="0"/>
          </a:p>
          <a:p>
            <a:r>
              <a:rPr lang="et-EE" dirty="0"/>
              <a:t>72% kiusamist kogenud küsitletutest vastas, et kuuldes negatiivseid väljendusi soolise eneseväljenduse kohta, </a:t>
            </a:r>
            <a:r>
              <a:rPr lang="et-EE" b="1" dirty="0"/>
              <a:t>ei sekku koolitöötaja kunagi.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SEKKUMINE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Ärk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702</Words>
  <Application>Microsoft Office PowerPoint</Application>
  <PresentationFormat>Ekraaniseanss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16</vt:i4>
      </vt:variant>
    </vt:vector>
  </HeadingPairs>
  <TitlesOfParts>
    <vt:vector size="21" baseType="lpstr">
      <vt:lpstr>Century Schoolbook</vt:lpstr>
      <vt:lpstr>Verdana</vt:lpstr>
      <vt:lpstr>Wingdings 2</vt:lpstr>
      <vt:lpstr>Wingdings 3</vt:lpstr>
      <vt:lpstr>Kogunemine</vt:lpstr>
      <vt:lpstr>Kiusamine kui väärtuste konflikt </vt:lpstr>
      <vt:lpstr>VÄÄRTUSED</vt:lpstr>
      <vt:lpstr>VÄÄRTUSED</vt:lpstr>
      <vt:lpstr>KIUSAMINE</vt:lpstr>
      <vt:lpstr>Eesti LGBT+ õpilaste  koolikeskkonna uuring 2019</vt:lpstr>
      <vt:lpstr>Koolikeskkonna turvalisus</vt:lpstr>
      <vt:lpstr>KIUSAMINE</vt:lpstr>
      <vt:lpstr>Kes kiusab?</vt:lpstr>
      <vt:lpstr>SEKKUMINE</vt:lpstr>
      <vt:lpstr>Kellele ma räägin?  LGBT koolinoorte uuring 2019</vt:lpstr>
      <vt:lpstr>Bullying and Moral Reasoning.  B. Antonella, G. Giovanna, M. Giannino. </vt:lpstr>
      <vt:lpstr>Kiusaja kesksed väärtused</vt:lpstr>
      <vt:lpstr>Kiusatava ja kõrvalseisjate väärtused</vt:lpstr>
      <vt:lpstr>Vaimu viljad </vt:lpstr>
      <vt:lpstr>Mäejutlus</vt:lpstr>
      <vt:lpstr>Jumala kohalolu     pisimaski inimeses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Kiusamine kui väärtuste konflikt</dc:title>
  <dc:creator>Annika</dc:creator>
  <cp:lastModifiedBy>Mart Valner</cp:lastModifiedBy>
  <cp:revision>45</cp:revision>
  <dcterms:created xsi:type="dcterms:W3CDTF">2019-11-16T12:49:51Z</dcterms:created>
  <dcterms:modified xsi:type="dcterms:W3CDTF">2019-11-18T19:30:53Z</dcterms:modified>
</cp:coreProperties>
</file>